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8" r:id="rId5"/>
    <p:sldId id="26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CBD1D-D5AF-40EF-BF9A-0D2CB022E5A6}" type="datetimeFigureOut">
              <a:rPr lang="en-US" smtClean="0"/>
              <a:pPr/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EDFAD-86DC-4B19-8E5B-B986465FDB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52401"/>
            <a:ext cx="8458200" cy="1447799"/>
          </a:xfrm>
        </p:spPr>
        <p:txBody>
          <a:bodyPr>
            <a:normAutofit/>
          </a:bodyPr>
          <a:lstStyle/>
          <a:p>
            <a:r>
              <a:rPr lang="en-US" dirty="0" smtClean="0"/>
              <a:t>Presentation on Book I of </a:t>
            </a:r>
            <a:r>
              <a:rPr lang="en-US" dirty="0" err="1" smtClean="0"/>
              <a:t>Illiad</a:t>
            </a:r>
            <a:r>
              <a:rPr lang="en-US" dirty="0" smtClean="0"/>
              <a:t> by Homer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3886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Ujjwal</a:t>
            </a:r>
            <a:r>
              <a:rPr lang="en-US" dirty="0" smtClean="0"/>
              <a:t> </a:t>
            </a:r>
            <a:r>
              <a:rPr lang="en-US" dirty="0" err="1" smtClean="0"/>
              <a:t>Biswas</a:t>
            </a:r>
            <a:r>
              <a:rPr lang="en-US" dirty="0" smtClean="0"/>
              <a:t> </a:t>
            </a:r>
          </a:p>
          <a:p>
            <a:r>
              <a:rPr lang="en-US" dirty="0" smtClean="0"/>
              <a:t>Assistant Professor</a:t>
            </a:r>
          </a:p>
          <a:p>
            <a:r>
              <a:rPr lang="en-US" dirty="0" smtClean="0"/>
              <a:t>Department of English</a:t>
            </a:r>
          </a:p>
          <a:p>
            <a:r>
              <a:rPr lang="en-US" dirty="0" smtClean="0"/>
              <a:t>Semester – IV</a:t>
            </a:r>
          </a:p>
          <a:p>
            <a:r>
              <a:rPr lang="en-US" dirty="0" smtClean="0"/>
              <a:t>Session-2019-20</a:t>
            </a:r>
            <a:endParaRPr lang="en-US" dirty="0" smtClean="0"/>
          </a:p>
          <a:p>
            <a:r>
              <a:rPr lang="en-US" dirty="0" err="1" smtClean="0"/>
              <a:t>Khatra</a:t>
            </a:r>
            <a:r>
              <a:rPr lang="en-US" dirty="0" smtClean="0"/>
              <a:t> </a:t>
            </a:r>
            <a:r>
              <a:rPr lang="en-US" dirty="0" err="1" smtClean="0"/>
              <a:t>Adibasi</a:t>
            </a:r>
            <a:r>
              <a:rPr lang="en-US" dirty="0" smtClean="0"/>
              <a:t> </a:t>
            </a:r>
            <a:r>
              <a:rPr lang="en-US" dirty="0" err="1" smtClean="0"/>
              <a:t>Mahavidyalaya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Homer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648200" cy="44497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2400" dirty="0" smtClean="0"/>
              <a:t>There  is little knowledge about the life of Homer</a:t>
            </a:r>
          </a:p>
          <a:p>
            <a:pPr algn="just">
              <a:buNone/>
            </a:pPr>
            <a:r>
              <a:rPr lang="en-US" sz="2400" dirty="0" smtClean="0"/>
              <a:t>The author is credited with composition of </a:t>
            </a:r>
            <a:r>
              <a:rPr lang="en-US" sz="2400" i="1" dirty="0" smtClean="0"/>
              <a:t>The Iliad</a:t>
            </a:r>
            <a:r>
              <a:rPr lang="en-US" sz="2400" dirty="0" smtClean="0"/>
              <a:t> and </a:t>
            </a:r>
            <a:r>
              <a:rPr lang="en-US" sz="2400" i="1" dirty="0" smtClean="0"/>
              <a:t>The Odyssey</a:t>
            </a:r>
          </a:p>
          <a:p>
            <a:pPr algn="just">
              <a:buNone/>
            </a:pPr>
            <a:r>
              <a:rPr lang="en-US" sz="2400" dirty="0" smtClean="0"/>
              <a:t>He is possibly the greatest poet of the ancient world. </a:t>
            </a:r>
          </a:p>
          <a:p>
            <a:pPr algn="just">
              <a:buNone/>
            </a:pPr>
            <a:r>
              <a:rPr lang="en-US" sz="2400" dirty="0" smtClean="0"/>
              <a:t>Historians place his birth sometime around 750 BC and assumption that he was born and dwelt  in or near Chios</a:t>
            </a:r>
            <a:endParaRPr lang="en-US" sz="2400" i="1" dirty="0" smtClean="0"/>
          </a:p>
        </p:txBody>
      </p:sp>
      <p:pic>
        <p:nvPicPr>
          <p:cNvPr id="7" name="Content Placeholder 6" descr="home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595937" y="1295401"/>
            <a:ext cx="3243263" cy="363934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Characters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 smtClean="0"/>
              <a:t>Achilles</a:t>
            </a:r>
            <a:r>
              <a:rPr lang="en-US" i="1" dirty="0" smtClean="0"/>
              <a:t>: </a:t>
            </a:r>
            <a:r>
              <a:rPr lang="en-US" dirty="0" smtClean="0"/>
              <a:t>The son of  </a:t>
            </a:r>
            <a:r>
              <a:rPr lang="en-US" dirty="0" err="1" smtClean="0"/>
              <a:t>Peleus</a:t>
            </a:r>
            <a:r>
              <a:rPr lang="en-US" dirty="0" smtClean="0"/>
              <a:t> and the sea-nymph Thetis. The greatest warrior in </a:t>
            </a:r>
            <a:r>
              <a:rPr lang="en-US" i="1" dirty="0" smtClean="0"/>
              <a:t>The Iliad</a:t>
            </a:r>
          </a:p>
          <a:p>
            <a:r>
              <a:rPr lang="en-US" b="1" dirty="0" smtClean="0"/>
              <a:t>Agamemnon (also called “</a:t>
            </a:r>
            <a:r>
              <a:rPr lang="en-US" b="1" dirty="0" err="1" smtClean="0"/>
              <a:t>Atrides</a:t>
            </a:r>
            <a:r>
              <a:rPr lang="en-US" b="1" dirty="0" smtClean="0"/>
              <a:t>”): </a:t>
            </a:r>
            <a:r>
              <a:rPr lang="en-US" dirty="0" smtClean="0"/>
              <a:t>King of Mycenae and leader of the Achaean army; brother of King Menelaus of Sparta</a:t>
            </a:r>
          </a:p>
          <a:p>
            <a:pPr fontAlgn="base"/>
            <a:r>
              <a:rPr lang="en-US" b="1" dirty="0" err="1" smtClean="0"/>
              <a:t>Calchas</a:t>
            </a:r>
            <a:r>
              <a:rPr lang="en-US" b="1" dirty="0" smtClean="0"/>
              <a:t>: </a:t>
            </a:r>
            <a:r>
              <a:rPr lang="en-US" dirty="0" smtClean="0"/>
              <a:t>An important soothsayer. His recognition of the reason of the plague ravaging the Achaean army in Book 1 leads unintentionally to the fissure between Agamemnon and Achilles that occupies the first nineteen books of </a:t>
            </a:r>
            <a:r>
              <a:rPr lang="en-US" i="1" dirty="0" smtClean="0"/>
              <a:t>The Iliad</a:t>
            </a:r>
            <a:r>
              <a:rPr lang="en-US" dirty="0" smtClean="0"/>
              <a:t>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Epic Poem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Aristotle, in his Poetics, discusses the salient features of an epic:</a:t>
            </a:r>
          </a:p>
          <a:p>
            <a:pPr>
              <a:buNone/>
            </a:pPr>
            <a:r>
              <a:rPr lang="en-US" dirty="0" smtClean="0"/>
              <a:t> 1. It is a narrative poem written in heroic </a:t>
            </a:r>
            <a:r>
              <a:rPr lang="en-US" dirty="0" err="1" smtClean="0"/>
              <a:t>hexa-metre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2. Its length is considerable.</a:t>
            </a:r>
          </a:p>
          <a:p>
            <a:pPr>
              <a:buNone/>
            </a:pPr>
            <a:r>
              <a:rPr lang="en-US" dirty="0" smtClean="0"/>
              <a:t>3. It has four constituent parts namely plot , character, thought, &amp; diction.</a:t>
            </a:r>
          </a:p>
          <a:p>
            <a:pPr>
              <a:buNone/>
            </a:pPr>
            <a:r>
              <a:rPr lang="en-US" dirty="0" smtClean="0"/>
              <a:t>4. Epic encompasses  the life of an entire period and deals with an action that determines the fortunes or destiny of a nation.</a:t>
            </a:r>
          </a:p>
          <a:p>
            <a:pPr>
              <a:buNone/>
            </a:pPr>
            <a:r>
              <a:rPr lang="en-US" dirty="0" smtClean="0"/>
              <a:t>5. The </a:t>
            </a:r>
            <a:r>
              <a:rPr lang="en-US" dirty="0" err="1" smtClean="0"/>
              <a:t>marvellous</a:t>
            </a:r>
            <a:r>
              <a:rPr lang="en-US" dirty="0" smtClean="0"/>
              <a:t> has a function in epic.</a:t>
            </a:r>
          </a:p>
          <a:p>
            <a:pPr>
              <a:buNone/>
            </a:pPr>
            <a:r>
              <a:rPr lang="en-US" dirty="0" smtClean="0"/>
              <a:t>6. It is episodic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Central Issues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4040188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Fate</a:t>
            </a:r>
          </a:p>
          <a:p>
            <a:r>
              <a:rPr lang="en-US" dirty="0" err="1" smtClean="0"/>
              <a:t>Kleos</a:t>
            </a:r>
            <a:endParaRPr lang="en-US" dirty="0" smtClean="0"/>
          </a:p>
          <a:p>
            <a:r>
              <a:rPr lang="en-US" dirty="0" err="1" smtClean="0"/>
              <a:t>Nostos</a:t>
            </a:r>
            <a:endParaRPr lang="en-US" dirty="0" smtClean="0"/>
          </a:p>
          <a:p>
            <a:r>
              <a:rPr lang="en-US" dirty="0" smtClean="0"/>
              <a:t>Heroism</a:t>
            </a:r>
          </a:p>
          <a:p>
            <a:r>
              <a:rPr lang="en-US" dirty="0" smtClean="0"/>
              <a:t>Pride</a:t>
            </a:r>
          </a:p>
          <a:p>
            <a:r>
              <a:rPr lang="en-US" dirty="0" smtClean="0"/>
              <a:t>Wrath or </a:t>
            </a:r>
            <a:r>
              <a:rPr lang="en-US" b="1" i="1" dirty="0" err="1" smtClean="0"/>
              <a:t>Mēnis</a:t>
            </a:r>
            <a:endParaRPr lang="en-US" dirty="0" smtClean="0"/>
          </a:p>
          <a:p>
            <a:r>
              <a:rPr lang="en-US" b="1" dirty="0" smtClean="0"/>
              <a:t> Gods of Greek Religion</a:t>
            </a:r>
          </a:p>
          <a:p>
            <a:r>
              <a:rPr lang="en-US" b="1" dirty="0" smtClean="0"/>
              <a:t>Divine Intervention</a:t>
            </a:r>
          </a:p>
          <a:p>
            <a:r>
              <a:rPr lang="en-US" b="1" i="1" dirty="0" err="1" smtClean="0"/>
              <a:t>Timē</a:t>
            </a:r>
            <a:endParaRPr lang="en-US" b="1" dirty="0" smtClean="0"/>
          </a:p>
          <a:p>
            <a:endParaRPr lang="en-US" dirty="0"/>
          </a:p>
        </p:txBody>
      </p:sp>
      <p:pic>
        <p:nvPicPr>
          <p:cNvPr id="6" name="Content Placeholder 5" descr="Wrath_of_Achilles2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645025" y="1524000"/>
            <a:ext cx="4041775" cy="4800599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173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Presentation on Book I of Illiad by Homer</vt:lpstr>
      <vt:lpstr> Homer</vt:lpstr>
      <vt:lpstr>Important Characters </vt:lpstr>
      <vt:lpstr>Characteristics of Epic Poem</vt:lpstr>
      <vt:lpstr>Central Issues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 Tyger by William Blake</dc:title>
  <dc:creator>User</dc:creator>
  <cp:lastModifiedBy>Dell_KAM</cp:lastModifiedBy>
  <cp:revision>15</cp:revision>
  <dcterms:created xsi:type="dcterms:W3CDTF">2023-01-12T04:14:57Z</dcterms:created>
  <dcterms:modified xsi:type="dcterms:W3CDTF">2023-01-18T06:47:49Z</dcterms:modified>
</cp:coreProperties>
</file>